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547" r:id="rId4"/>
    <p:sldId id="535" r:id="rId5"/>
    <p:sldId id="541" r:id="rId6"/>
    <p:sldId id="546" r:id="rId7"/>
    <p:sldId id="542" r:id="rId8"/>
    <p:sldId id="543" r:id="rId9"/>
    <p:sldId id="548" r:id="rId10"/>
    <p:sldId id="549" r:id="rId11"/>
    <p:sldId id="43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1" y="0"/>
            <a:ext cx="720091" cy="48112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6633148" y="2285684"/>
            <a:ext cx="4949252" cy="1301579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4800" b="1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cxnSp>
        <p:nvCxnSpPr>
          <p:cNvPr id="9" name="直接连接符 8"/>
          <p:cNvCxnSpPr/>
          <p:nvPr userDrawn="1">
            <p:custDataLst>
              <p:tags r:id="rId9"/>
            </p:custDataLst>
          </p:nvPr>
        </p:nvCxnSpPr>
        <p:spPr>
          <a:xfrm flipV="1">
            <a:off x="6317275" y="2361567"/>
            <a:ext cx="0" cy="213487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2811145" y="3587750"/>
            <a:ext cx="1371600" cy="332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947670" y="3802380"/>
            <a:ext cx="165735" cy="332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u=1273764255,2158761827&amp;fm=26&amp;gp=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44725" y="2306320"/>
            <a:ext cx="3475990" cy="21901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644313"/>
            <a:ext cx="1082040" cy="777240"/>
            <a:chOff x="0" y="761"/>
            <a:chExt cx="1278" cy="918"/>
          </a:xfrm>
        </p:grpSpPr>
        <p:sp>
          <p:nvSpPr>
            <p:cNvPr id="7" name="平行四边形 6"/>
            <p:cNvSpPr/>
            <p:nvPr/>
          </p:nvSpPr>
          <p:spPr>
            <a:xfrm>
              <a:off x="788" y="761"/>
              <a:ext cx="491" cy="677"/>
            </a:xfrm>
            <a:prstGeom prst="parallelogram">
              <a:avLst>
                <a:gd name="adj" fmla="val 5064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761"/>
              <a:ext cx="949" cy="919"/>
            </a:xfrm>
            <a:custGeom>
              <a:avLst/>
              <a:gdLst>
                <a:gd name="connsiteX0" fmla="*/ 0 w 432705"/>
                <a:gd name="connsiteY0" fmla="*/ 0 h 618548"/>
                <a:gd name="connsiteX1" fmla="*/ 432705 w 432705"/>
                <a:gd name="connsiteY1" fmla="*/ 0 h 618548"/>
                <a:gd name="connsiteX2" fmla="*/ 274003 w 432705"/>
                <a:gd name="connsiteY2" fmla="*/ 618548 h 618548"/>
                <a:gd name="connsiteX3" fmla="*/ 0 w 432705"/>
                <a:gd name="connsiteY3" fmla="*/ 618548 h 618548"/>
                <a:gd name="connsiteX4" fmla="*/ 0 w 432705"/>
                <a:gd name="connsiteY4" fmla="*/ 0 h 6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705" h="618548">
                  <a:moveTo>
                    <a:pt x="0" y="0"/>
                  </a:moveTo>
                  <a:lnTo>
                    <a:pt x="432705" y="0"/>
                  </a:lnTo>
                  <a:lnTo>
                    <a:pt x="274003" y="618548"/>
                  </a:lnTo>
                  <a:lnTo>
                    <a:pt x="0" y="61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162496" y="2457027"/>
            <a:ext cx="8153447" cy="144811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162175" y="4038600"/>
            <a:ext cx="81534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7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78.xml"/><Relationship Id="rId2" Type="http://schemas.openxmlformats.org/officeDocument/2006/relationships/image" Target="../media/image4.png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6633210" y="2286000"/>
            <a:ext cx="4949190" cy="2175510"/>
          </a:xfrm>
        </p:spPr>
        <p:txBody>
          <a:bodyPr>
            <a:normAutofit fontScale="90000"/>
          </a:bodyPr>
          <a:p>
            <a:pPr>
              <a:lnSpc>
                <a:spcPct val="200000"/>
              </a:lnSpc>
            </a:pPr>
            <a:r>
              <a:t>1</a:t>
            </a:r>
            <a:r>
              <a:rPr lang="en-US" altLang="zh-CN"/>
              <a:t>4</a:t>
            </a:r>
            <a:r>
              <a:t>0</a:t>
            </a:r>
            <a:r>
              <a:rPr lang="en-US" altLang="zh-CN"/>
              <a:t>1</a:t>
            </a:r>
            <a:br>
              <a:rPr lang="en-US" altLang="zh-CN"/>
            </a:br>
            <a:r>
              <a:t>认识电阻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下一节 </a:t>
            </a:r>
            <a:r>
              <a:rPr lang="en-US" altLang="zh-CN"/>
              <a:t>12.2 </a:t>
            </a:r>
            <a:r>
              <a:rPr lang="zh-CN" altLang="en-US"/>
              <a:t>认识比热容</a:t>
            </a:r>
            <a:endParaRPr lang="zh-CN" altLang="en-US"/>
          </a:p>
        </p:txBody>
      </p:sp>
      <p:sp>
        <p:nvSpPr>
          <p:cNvPr id="6" name="PA-文本框 3"/>
          <p:cNvSpPr/>
          <p:nvPr/>
        </p:nvSpPr>
        <p:spPr>
          <a:xfrm>
            <a:off x="2162175" y="1857375"/>
            <a:ext cx="8903335" cy="186499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80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有梦想，就有力量</a:t>
            </a:r>
            <a:endParaRPr lang="zh-CN" altLang="en-US" sz="8000" b="1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877060" y="2959735"/>
            <a:ext cx="7560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什么是导体</a:t>
            </a:r>
            <a:r>
              <a:rPr lang="en-US" altLang="zh-CN" sz="2800">
                <a:latin typeface="方正小标宋_GBK" panose="02000000000000000000" charset="-122"/>
                <a:ea typeface="方正小标宋_GBK" panose="02000000000000000000" charset="-122"/>
              </a:rPr>
              <a:t>?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877060" y="2959735"/>
            <a:ext cx="7560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什么是电阻</a:t>
            </a:r>
            <a:r>
              <a:rPr lang="en-US" altLang="zh-CN" sz="2800">
                <a:latin typeface="方正小标宋_GBK" panose="02000000000000000000" charset="-122"/>
                <a:ea typeface="方正小标宋_GBK" panose="02000000000000000000" charset="-122"/>
              </a:rPr>
              <a:t>?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33475" y="1228725"/>
            <a:ext cx="992568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结论：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同一灯泡，电流越大，亮度越亮。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40780" y="3652520"/>
            <a:ext cx="3926840" cy="2066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32840" y="979805"/>
            <a:ext cx="99256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>
                <a:latin typeface="+mn-ea"/>
                <a:cs typeface="+mn-ea"/>
              </a:rPr>
              <a:t>MN</a:t>
            </a:r>
            <a:r>
              <a:rPr lang="zh-CN" altLang="en-US" sz="2400" b="1">
                <a:latin typeface="+mn-ea"/>
                <a:cs typeface="+mn-ea"/>
              </a:rPr>
              <a:t>间接入不同类型的导体</a:t>
            </a:r>
            <a:endParaRPr lang="zh-CN" altLang="en-US" sz="2400" b="1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方正小标宋_GBK" panose="02000000000000000000" charset="-122"/>
                <a:ea typeface="方正小标宋_GBK" panose="02000000000000000000" charset="-122"/>
              </a:rPr>
              <a:t>现象及结论：</a:t>
            </a:r>
            <a:r>
              <a:rPr lang="en-US" altLang="zh-CN" sz="2400">
                <a:latin typeface="方正小标宋_GBK" panose="02000000000000000000" charset="-122"/>
                <a:ea typeface="方正小标宋_GBK" panose="02000000000000000000" charset="-122"/>
              </a:rPr>
              <a:t>……</a:t>
            </a:r>
            <a:endParaRPr lang="zh-CN" altLang="en-US" sz="24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方正小标宋_GBK" panose="02000000000000000000" charset="-122"/>
                <a:ea typeface="方正小标宋_GBK" panose="02000000000000000000" charset="-122"/>
              </a:rPr>
              <a:t>反思：此实验中，有了灯泡，为什么还要加入电流表？</a:t>
            </a:r>
            <a:endParaRPr lang="zh-CN" altLang="en-US" sz="24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25" y="3906520"/>
            <a:ext cx="9051925" cy="2329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48080" y="850900"/>
            <a:ext cx="88925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方正大黑简体" panose="02000000000000000000" charset="-122"/>
                <a:ea typeface="方正大黑简体" panose="02000000000000000000" charset="-122"/>
                <a:cs typeface="方正大黑简体" panose="02000000000000000000" charset="-122"/>
              </a:rPr>
              <a:t>“</a:t>
            </a:r>
            <a:r>
              <a:rPr lang="zh-CN" altLang="en-US" sz="3200">
                <a:latin typeface="方正大黑简体" panose="02000000000000000000" charset="-122"/>
                <a:ea typeface="方正大黑简体" panose="02000000000000000000" charset="-122"/>
                <a:cs typeface="方正大黑简体" panose="02000000000000000000" charset="-122"/>
              </a:rPr>
              <a:t>电阻</a:t>
            </a:r>
            <a:r>
              <a:rPr lang="en-US" altLang="zh-CN" sz="3200">
                <a:latin typeface="方正大黑简体" panose="02000000000000000000" charset="-122"/>
                <a:ea typeface="方正大黑简体" panose="02000000000000000000" charset="-122"/>
                <a:cs typeface="方正大黑简体" panose="02000000000000000000" charset="-122"/>
              </a:rPr>
              <a:t>”</a:t>
            </a:r>
            <a:r>
              <a:rPr lang="zh-CN" altLang="en-US" sz="3200">
                <a:latin typeface="方正大黑简体" panose="02000000000000000000" charset="-122"/>
                <a:ea typeface="方正大黑简体" panose="02000000000000000000" charset="-122"/>
                <a:cs typeface="方正大黑简体" panose="02000000000000000000" charset="-122"/>
              </a:rPr>
              <a:t>名词的两种解读：</a:t>
            </a:r>
            <a:b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</a:br>
            <a:b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</a:br>
            <a:r>
              <a:rPr lang="en-US" altLang="zh-CN" sz="2400">
                <a:latin typeface="方正小标宋_GBK" panose="02000000000000000000" charset="-122"/>
                <a:ea typeface="方正小标宋_GBK" panose="02000000000000000000" charset="-122"/>
              </a:rPr>
              <a:t>1</a:t>
            </a:r>
            <a:r>
              <a:rPr lang="zh-CN" altLang="en-US" sz="2400">
                <a:latin typeface="方正小标宋_GBK" panose="02000000000000000000" charset="-122"/>
                <a:ea typeface="方正小标宋_GBK" panose="02000000000000000000" charset="-122"/>
              </a:rPr>
              <a:t>、电阻可以代表一种器材。</a:t>
            </a:r>
            <a:endParaRPr lang="zh-CN" altLang="en-US" sz="24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latin typeface="方正小标宋_GBK" panose="02000000000000000000" charset="-122"/>
                <a:ea typeface="方正小标宋_GBK" panose="02000000000000000000" charset="-122"/>
              </a:rPr>
              <a:t>2</a:t>
            </a:r>
            <a:r>
              <a:rPr lang="zh-CN" altLang="en-US" sz="2400">
                <a:latin typeface="方正小标宋_GBK" panose="02000000000000000000" charset="-122"/>
                <a:ea typeface="方正小标宋_GBK" panose="02000000000000000000" charset="-122"/>
              </a:rPr>
              <a:t>、电阻可以代表一种物理量。</a:t>
            </a:r>
            <a:endParaRPr lang="zh-CN" altLang="en-US" sz="24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33475" y="1986280"/>
            <a:ext cx="9925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sz="2800">
                <a:latin typeface="方正小标宋_GBK" panose="02000000000000000000" charset="-122"/>
                <a:ea typeface="方正小标宋_GBK" panose="02000000000000000000" charset="-122"/>
              </a:rPr>
              <a:t>电阻的分类：定值电阻和变阻器</a:t>
            </a:r>
            <a:endParaRPr lang="zh-CN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33475" y="1986280"/>
            <a:ext cx="9925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sz="2800">
                <a:latin typeface="方正小标宋_GBK" panose="02000000000000000000" charset="-122"/>
                <a:ea typeface="方正小标宋_GBK" panose="02000000000000000000" charset="-122"/>
              </a:rPr>
              <a:t>变阻器的分类：滑动变阻器，变阻箱、电位器</a:t>
            </a:r>
            <a:r>
              <a:rPr lang="en-US" altLang="zh-CN" sz="2800">
                <a:latin typeface="方正小标宋_GBK" panose="02000000000000000000" charset="-122"/>
                <a:ea typeface="方正小标宋_GBK" panose="02000000000000000000" charset="-122"/>
              </a:rPr>
              <a:t>……</a:t>
            </a:r>
            <a:endParaRPr lang="en-US" altLang="zh-CN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961390" y="798195"/>
            <a:ext cx="9925685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sz="2800">
                <a:latin typeface="方正小标宋_GBK" panose="02000000000000000000" charset="-122"/>
                <a:ea typeface="方正小标宋_GBK" panose="02000000000000000000" charset="-122"/>
              </a:rPr>
              <a:t>滑动变阻器：</a:t>
            </a:r>
            <a:endParaRPr lang="zh-CN" sz="28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endParaRPr lang="en-US" altLang="zh-CN" sz="20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latin typeface="方正小标宋_GBK" panose="02000000000000000000" charset="-122"/>
                <a:ea typeface="方正小标宋_GBK" panose="02000000000000000000" charset="-122"/>
              </a:rPr>
              <a:t>1</a:t>
            </a:r>
            <a:r>
              <a:rPr lang="zh-CN" altLang="en-US" sz="2000">
                <a:latin typeface="方正小标宋_GBK" panose="02000000000000000000" charset="-122"/>
                <a:ea typeface="方正小标宋_GBK" panose="02000000000000000000" charset="-122"/>
              </a:rPr>
              <a:t>、结构及铭牌</a:t>
            </a:r>
            <a:endParaRPr lang="zh-CN" altLang="en-US" sz="20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latin typeface="方正小标宋_GBK" panose="02000000000000000000" charset="-122"/>
                <a:ea typeface="方正小标宋_GBK" panose="02000000000000000000" charset="-122"/>
              </a:rPr>
              <a:t>2</a:t>
            </a:r>
            <a:r>
              <a:rPr lang="zh-CN" altLang="en-US" sz="2000">
                <a:latin typeface="方正小标宋_GBK" panose="02000000000000000000" charset="-122"/>
                <a:ea typeface="方正小标宋_GBK" panose="02000000000000000000" charset="-122"/>
              </a:rPr>
              <a:t>、原理</a:t>
            </a:r>
            <a:endParaRPr lang="zh-CN" altLang="en-US" sz="20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latin typeface="方正小标宋_GBK" panose="02000000000000000000" charset="-122"/>
                <a:ea typeface="方正小标宋_GBK" panose="02000000000000000000" charset="-122"/>
              </a:rPr>
              <a:t>3</a:t>
            </a:r>
            <a:r>
              <a:rPr lang="zh-CN" altLang="en-US" sz="2000">
                <a:latin typeface="方正小标宋_GBK" panose="02000000000000000000" charset="-122"/>
                <a:ea typeface="方正小标宋_GBK" panose="02000000000000000000" charset="-122"/>
              </a:rPr>
              <a:t>、接入方式</a:t>
            </a:r>
            <a:endParaRPr lang="zh-CN" altLang="en-US" sz="20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latin typeface="方正小标宋_GBK" panose="02000000000000000000" charset="-122"/>
                <a:ea typeface="方正小标宋_GBK" panose="02000000000000000000" charset="-122"/>
              </a:rPr>
              <a:t>4</a:t>
            </a:r>
            <a:r>
              <a:rPr lang="zh-CN" altLang="en-US" sz="2000">
                <a:latin typeface="方正小标宋_GBK" panose="02000000000000000000" charset="-122"/>
                <a:ea typeface="方正小标宋_GBK" panose="02000000000000000000" charset="-122"/>
              </a:rPr>
              <a:t>、使用时的注意事项：</a:t>
            </a:r>
            <a:endParaRPr lang="zh-CN" altLang="en-US" sz="20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>
              <a:lnSpc>
                <a:spcPct val="200000"/>
              </a:lnSpc>
            </a:pPr>
            <a:endParaRPr lang="zh-CN" altLang="en-US" sz="20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525" y="2426335"/>
            <a:ext cx="6646545" cy="4064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PLACING_PICTURE_USER_VIEWPORT" val="{&quot;height&quot;:5430,&quot;width&quot;:10320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宽屏</PresentationFormat>
  <Paragraphs>32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隶书</vt:lpstr>
      <vt:lpstr>华文中宋</vt:lpstr>
      <vt:lpstr>方正小标宋_GBK</vt:lpstr>
      <vt:lpstr>Arial Unicode MS</vt:lpstr>
      <vt:lpstr>Calibri</vt:lpstr>
      <vt:lpstr>方正大标宋简体</vt:lpstr>
      <vt:lpstr>方正大黑简体</vt:lpstr>
      <vt:lpstr>Office 主题​​</vt:lpstr>
      <vt:lpstr>1306 串联和并联电压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174</cp:revision>
  <dcterms:created xsi:type="dcterms:W3CDTF">2019-06-19T02:08:00Z</dcterms:created>
  <dcterms:modified xsi:type="dcterms:W3CDTF">2020-10-12T09:32:17Z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