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7" r:id="rId4"/>
    <p:sldId id="418" r:id="rId5"/>
    <p:sldId id="419" r:id="rId6"/>
    <p:sldId id="416" r:id="rId7"/>
    <p:sldId id="420" r:id="rId8"/>
    <p:sldId id="425" r:id="rId9"/>
    <p:sldId id="426" r:id="rId10"/>
    <p:sldId id="427" r:id="rId11"/>
    <p:sldId id="429" r:id="rId12"/>
    <p:sldId id="433" r:id="rId13"/>
    <p:sldId id="430" r:id="rId14"/>
    <p:sldId id="432" r:id="rId15"/>
    <p:sldId id="428" r:id="rId16"/>
    <p:sldId id="411" r:id="rId17"/>
    <p:sldId id="41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samon-ks\Desktop\图片1.png图片1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607945" y="2433638"/>
            <a:ext cx="2613025" cy="199009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1" y="0"/>
            <a:ext cx="720091" cy="48112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6633148" y="2285684"/>
            <a:ext cx="4949252" cy="1301579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4800" b="1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11"/>
            </p:custDataLst>
          </p:nvPr>
        </p:nvCxnSpPr>
        <p:spPr>
          <a:xfrm flipV="1">
            <a:off x="6317275" y="2361567"/>
            <a:ext cx="0" cy="213487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644313"/>
            <a:ext cx="1082040" cy="777240"/>
            <a:chOff x="0" y="761"/>
            <a:chExt cx="1278" cy="918"/>
          </a:xfrm>
        </p:grpSpPr>
        <p:sp>
          <p:nvSpPr>
            <p:cNvPr id="7" name="平行四边形 6"/>
            <p:cNvSpPr/>
            <p:nvPr/>
          </p:nvSpPr>
          <p:spPr>
            <a:xfrm>
              <a:off x="788" y="761"/>
              <a:ext cx="491" cy="677"/>
            </a:xfrm>
            <a:prstGeom prst="parallelogram">
              <a:avLst>
                <a:gd name="adj" fmla="val 5064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761"/>
              <a:ext cx="949" cy="919"/>
            </a:xfrm>
            <a:custGeom>
              <a:avLst/>
              <a:gdLst>
                <a:gd name="connsiteX0" fmla="*/ 0 w 432705"/>
                <a:gd name="connsiteY0" fmla="*/ 0 h 618548"/>
                <a:gd name="connsiteX1" fmla="*/ 432705 w 432705"/>
                <a:gd name="connsiteY1" fmla="*/ 0 h 618548"/>
                <a:gd name="connsiteX2" fmla="*/ 274003 w 432705"/>
                <a:gd name="connsiteY2" fmla="*/ 618548 h 618548"/>
                <a:gd name="connsiteX3" fmla="*/ 0 w 432705"/>
                <a:gd name="connsiteY3" fmla="*/ 618548 h 618548"/>
                <a:gd name="connsiteX4" fmla="*/ 0 w 432705"/>
                <a:gd name="connsiteY4" fmla="*/ 0 h 6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705" h="618548">
                  <a:moveTo>
                    <a:pt x="0" y="0"/>
                  </a:moveTo>
                  <a:lnTo>
                    <a:pt x="432705" y="0"/>
                  </a:lnTo>
                  <a:lnTo>
                    <a:pt x="274003" y="618548"/>
                  </a:lnTo>
                  <a:lnTo>
                    <a:pt x="0" y="61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162496" y="2457027"/>
            <a:ext cx="8153447" cy="144811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162175" y="4038600"/>
            <a:ext cx="81534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7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85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8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0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8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8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8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6633210" y="2286000"/>
            <a:ext cx="4949190" cy="2315845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lang="en-US" altLang="zh-CN"/>
              <a:t>12.2</a:t>
            </a:r>
            <a:br>
              <a:rPr lang="en-US" altLang="zh-CN"/>
            </a:br>
            <a:r>
              <a:t>热量与热值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785" y="1193165"/>
            <a:ext cx="10220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3200" b="1"/>
              <a:t>热值的公式及单位</a:t>
            </a:r>
            <a:endParaRPr lang="zh-CN" sz="3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785" y="1193165"/>
            <a:ext cx="1022032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3200" b="1"/>
              <a:t>热值公式的理解：</a:t>
            </a:r>
            <a:endParaRPr lang="zh-CN" sz="3200" b="1"/>
          </a:p>
          <a:p>
            <a:pPr>
              <a:lnSpc>
                <a:spcPct val="150000"/>
              </a:lnSpc>
            </a:pPr>
            <a:endParaRPr lang="zh-CN" sz="3200" b="1"/>
          </a:p>
          <a:p>
            <a:pPr>
              <a:lnSpc>
                <a:spcPct val="150000"/>
              </a:lnSpc>
            </a:pPr>
            <a:r>
              <a:rPr lang="zh-CN" sz="3200" b="1"/>
              <a:t>类似密度公式，只是计算式，不能反映物理量之间的内在关系</a:t>
            </a:r>
            <a:endParaRPr lang="zh-CN" sz="3200" b="1"/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33365" y="4520565"/>
          <a:ext cx="152463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19100" imgH="393700" progId="Equation.KSEE3">
                  <p:embed/>
                </p:oleObj>
              </mc:Choice>
              <mc:Fallback>
                <p:oleObj name="" r:id="rId1" imgW="419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3365" y="4520565"/>
                        <a:ext cx="1524635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785" y="1193165"/>
            <a:ext cx="10220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3200" b="1"/>
              <a:t>煤的热值</a:t>
            </a:r>
            <a:r>
              <a:rPr lang="en-US" altLang="zh-CN" sz="3200" b="1"/>
              <a:t>3.4X10</a:t>
            </a:r>
            <a:r>
              <a:rPr lang="en-US" altLang="zh-CN" sz="3200" b="1" baseline="30000"/>
              <a:t>7</a:t>
            </a:r>
            <a:r>
              <a:rPr lang="en-US" altLang="zh-CN" sz="3200" b="1"/>
              <a:t>J/kg</a:t>
            </a:r>
            <a:r>
              <a:rPr lang="zh-CN" altLang="en-US" sz="3200" b="1"/>
              <a:t>的物理含义是指</a:t>
            </a:r>
            <a:r>
              <a:rPr lang="en-US" altLang="zh-CN" sz="3200" b="1"/>
              <a:t>……</a:t>
            </a:r>
            <a:endParaRPr lang="en-US" altLang="zh-CN" sz="3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1662"/>
          <a:stretch>
            <a:fillRect/>
          </a:stretch>
        </p:blipFill>
        <p:spPr>
          <a:xfrm>
            <a:off x="8024495" y="3155950"/>
            <a:ext cx="4248150" cy="34074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8020" y="371475"/>
            <a:ext cx="1022032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3200" b="1"/>
              <a:t>实验比较不同燃料的热值大小</a:t>
            </a:r>
            <a:endParaRPr lang="zh-CN" sz="3200" b="1"/>
          </a:p>
          <a:p>
            <a:pPr>
              <a:lnSpc>
                <a:spcPct val="150000"/>
              </a:lnSpc>
            </a:pPr>
            <a:endParaRPr lang="zh-CN" sz="3200" b="1"/>
          </a:p>
          <a:p>
            <a:pPr>
              <a:lnSpc>
                <a:spcPct val="150000"/>
              </a:lnSpc>
            </a:pPr>
            <a:r>
              <a:rPr 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）通过比较什么来间接判断燃料热值的大小</a:t>
            </a:r>
            <a:endParaRPr lang="zh-CN" altLang="en-US" sz="24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）本实验要控制不变的量有哪些？</a:t>
            </a:r>
            <a:endParaRPr lang="zh-CN" altLang="en-US" sz="24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）能不能让不同燃料加热相同时间后进行热值的比较？</a:t>
            </a:r>
            <a:endParaRPr lang="zh-CN" altLang="en-US" sz="24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4905" y="523240"/>
            <a:ext cx="10220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3200" b="1"/>
              <a:t>不同燃料，热值一般不同。</a:t>
            </a:r>
            <a:endParaRPr lang="zh-CN" sz="3200" b="1"/>
          </a:p>
          <a:p>
            <a:pPr>
              <a:lnSpc>
                <a:spcPct val="150000"/>
              </a:lnSpc>
            </a:pPr>
            <a:r>
              <a:rPr lang="zh-CN" sz="3200" b="1"/>
              <a:t>热值是一种属性。</a:t>
            </a:r>
            <a:endParaRPr lang="zh-CN" sz="32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260" y="2091690"/>
            <a:ext cx="8501380" cy="4498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1223010" y="687070"/>
            <a:ext cx="10259060" cy="4759325"/>
          </a:xfrm>
        </p:spPr>
        <p:txBody>
          <a:bodyPr/>
          <a:p>
            <a:pPr marL="0" indent="0">
              <a:buNone/>
            </a:pP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一辆汽车在公路上匀速行驶，耗油</a:t>
            </a:r>
            <a:r>
              <a:rPr lang="en-US" altLang="zh-CN" sz="2800" dirty="0">
                <a:latin typeface="方正粗黑宋简体" panose="02000000000000000000" charset="-122"/>
                <a:ea typeface="方正粗黑宋简体" panose="02000000000000000000" charset="-122"/>
              </a:rPr>
              <a:t>1.5L</a:t>
            </a: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，求汽油完全燃烧时放出的热量是多少？（汽油的热值是</a:t>
            </a:r>
            <a:r>
              <a:rPr lang="en-US" altLang="zh-CN" sz="2800" dirty="0">
                <a:latin typeface="方正粗黑宋简体" panose="02000000000000000000" charset="-122"/>
                <a:ea typeface="方正粗黑宋简体" panose="02000000000000000000" charset="-122"/>
              </a:rPr>
              <a:t>4.5</a:t>
            </a: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×</a:t>
            </a:r>
            <a:r>
              <a:rPr lang="en-US" altLang="zh-CN" sz="2800" dirty="0">
                <a:latin typeface="方正粗黑宋简体" panose="02000000000000000000" charset="-122"/>
                <a:ea typeface="方正粗黑宋简体" panose="02000000000000000000" charset="-122"/>
              </a:rPr>
              <a:t>10</a:t>
            </a:r>
            <a:r>
              <a:rPr lang="en-US" altLang="zh-CN" sz="2800" baseline="30000" dirty="0">
                <a:latin typeface="方正粗黑宋简体" panose="02000000000000000000" charset="-122"/>
                <a:ea typeface="方正粗黑宋简体" panose="02000000000000000000" charset="-122"/>
              </a:rPr>
              <a:t>7</a:t>
            </a:r>
            <a:r>
              <a:rPr lang="en-US" altLang="zh-CN" sz="2800" dirty="0">
                <a:latin typeface="方正粗黑宋简体" panose="02000000000000000000" charset="-122"/>
                <a:ea typeface="方正粗黑宋简体" panose="02000000000000000000" charset="-122"/>
              </a:rPr>
              <a:t>J/kg)</a:t>
            </a:r>
            <a:endParaRPr lang="en-US" altLang="zh-CN" sz="2800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12.3  </a:t>
            </a:r>
            <a:r>
              <a:rPr lang="zh-CN" altLang="en-US"/>
              <a:t>研究物质的比热容</a:t>
            </a:r>
            <a:endParaRPr lang="zh-CN" altLang="en-US"/>
          </a:p>
        </p:txBody>
      </p:sp>
      <p:sp>
        <p:nvSpPr>
          <p:cNvPr id="6" name="PA-文本框 3"/>
          <p:cNvSpPr/>
          <p:nvPr/>
        </p:nvSpPr>
        <p:spPr>
          <a:xfrm>
            <a:off x="1842135" y="1737995"/>
            <a:ext cx="9147175" cy="216725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80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有梦想，才有力量</a:t>
            </a:r>
            <a:endParaRPr lang="zh-CN" altLang="en-US" sz="8000" b="1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50945" y="2595880"/>
            <a:ext cx="4267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600" b="1"/>
              <a:t>什么是热量？</a:t>
            </a:r>
            <a:endParaRPr lang="zh-CN" altLang="en-US" sz="36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85645" y="2552065"/>
            <a:ext cx="851535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在热传递过程中内能的改变的多少，叫热量。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zh-CN" altLang="en-US" sz="3200" b="1"/>
              <a:t>热量</a:t>
            </a:r>
            <a:r>
              <a:rPr lang="en-US" altLang="zh-CN" sz="3200" b="1"/>
              <a:t>=</a:t>
            </a:r>
            <a:r>
              <a:rPr lang="zh-CN" altLang="en-US" sz="3200" b="1"/>
              <a:t>内能的改变量</a:t>
            </a:r>
            <a:endParaRPr lang="zh-CN" altLang="en-US" sz="3200" b="1"/>
          </a:p>
          <a:p>
            <a:endParaRPr lang="zh-CN" altLang="en-US" sz="2800" b="1"/>
          </a:p>
          <a:p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注：热量只能说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吸收与放出热量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”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，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不能说成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具有能量</a:t>
            </a:r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”</a:t>
            </a: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。</a:t>
            </a:r>
            <a:endParaRPr lang="zh-CN" altLang="en-US" sz="24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848225" y="2683510"/>
            <a:ext cx="2495550" cy="149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/>
              <a:t>内能</a:t>
            </a:r>
            <a:endParaRPr lang="zh-CN" altLang="en-US" sz="4800"/>
          </a:p>
        </p:txBody>
      </p:sp>
      <p:sp>
        <p:nvSpPr>
          <p:cNvPr id="3" name="右箭头 2"/>
          <p:cNvSpPr/>
          <p:nvPr/>
        </p:nvSpPr>
        <p:spPr>
          <a:xfrm>
            <a:off x="2677160" y="2997200"/>
            <a:ext cx="1957705" cy="9436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吸收热量</a:t>
            </a:r>
            <a:endParaRPr lang="zh-CN" altLang="en-US" sz="2800"/>
          </a:p>
        </p:txBody>
      </p:sp>
      <p:sp>
        <p:nvSpPr>
          <p:cNvPr id="4" name="右箭头 3"/>
          <p:cNvSpPr/>
          <p:nvPr/>
        </p:nvSpPr>
        <p:spPr>
          <a:xfrm>
            <a:off x="7612380" y="2957195"/>
            <a:ext cx="1957705" cy="9436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放出热量</a:t>
            </a:r>
            <a:endParaRPr lang="zh-CN" altLang="en-US" sz="2800"/>
          </a:p>
        </p:txBody>
      </p:sp>
      <p:sp>
        <p:nvSpPr>
          <p:cNvPr id="5" name="矩形 4"/>
          <p:cNvSpPr/>
          <p:nvPr/>
        </p:nvSpPr>
        <p:spPr>
          <a:xfrm>
            <a:off x="5380990" y="1201420"/>
            <a:ext cx="1430020" cy="7004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/>
              <a:t>温度</a:t>
            </a:r>
            <a:endParaRPr lang="zh-CN" altLang="en-US" sz="2800" b="1"/>
          </a:p>
        </p:txBody>
      </p:sp>
      <p:cxnSp>
        <p:nvCxnSpPr>
          <p:cNvPr id="6" name="直接连接符 5"/>
          <p:cNvCxnSpPr>
            <a:stCxn id="5" idx="2"/>
            <a:endCxn id="2" idx="0"/>
          </p:cNvCxnSpPr>
          <p:nvPr/>
        </p:nvCxnSpPr>
        <p:spPr>
          <a:xfrm>
            <a:off x="6096000" y="1901825"/>
            <a:ext cx="0" cy="781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88110" y="4857750"/>
            <a:ext cx="9072880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思考：热量、内能、温度三者之间的两个一定关系是指：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方正粗黑宋简体" panose="02000000000000000000" charset="-122"/>
              <a:sym typeface="+mn-ea"/>
            </a:endParaRP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吸引热量，内能一定增加；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方正粗黑宋简体" panose="02000000000000000000" charset="-122"/>
              <a:sym typeface="+mn-ea"/>
            </a:endParaRP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温度升高，内能一定增加。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78685" y="1632585"/>
            <a:ext cx="752221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/>
              <a:t>关于热的理解</a:t>
            </a:r>
            <a:endParaRPr lang="zh-CN" altLang="en-US" sz="3200" b="1"/>
          </a:p>
          <a:p>
            <a:pPr>
              <a:lnSpc>
                <a:spcPct val="150000"/>
              </a:lnSpc>
            </a:pPr>
            <a:endParaRPr lang="zh-CN" altLang="en-US" sz="32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热可以指</a:t>
            </a:r>
            <a:r>
              <a:rPr lang="zh-CN" altLang="en-US" sz="2400" b="1">
                <a:solidFill>
                  <a:srgbClr val="FF0000"/>
                </a:solidFill>
              </a:rPr>
              <a:t>内能</a:t>
            </a:r>
            <a:r>
              <a:rPr lang="zh-CN" altLang="en-US" sz="2400" b="1"/>
              <a:t>：摩擦生热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热可以指</a:t>
            </a:r>
            <a:r>
              <a:rPr lang="zh-CN" altLang="en-US" sz="2400" b="1">
                <a:solidFill>
                  <a:srgbClr val="FF0000"/>
                </a:solidFill>
              </a:rPr>
              <a:t>温度高</a:t>
            </a:r>
            <a:r>
              <a:rPr lang="zh-CN" altLang="en-US" sz="2400" b="1"/>
              <a:t>：天气很热，热水，热胀冷缩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热可以指</a:t>
            </a:r>
            <a:r>
              <a:rPr lang="zh-CN" altLang="en-US" sz="2400" b="1">
                <a:solidFill>
                  <a:srgbClr val="FF0000"/>
                </a:solidFill>
              </a:rPr>
              <a:t>热量</a:t>
            </a:r>
            <a:r>
              <a:rPr lang="zh-CN" altLang="en-US" sz="2400" b="1"/>
              <a:t>：熔化吸热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1070" y="536575"/>
            <a:ext cx="783653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/>
              <a:t>探究影响同一物体吸收热量多少的因素</a:t>
            </a:r>
            <a:endParaRPr lang="zh-CN" altLang="en-US" sz="3200" b="1"/>
          </a:p>
          <a:p>
            <a:pPr>
              <a:lnSpc>
                <a:spcPct val="150000"/>
              </a:lnSpc>
            </a:pPr>
            <a:endParaRPr lang="zh-CN" altLang="en-US" sz="3200" b="1"/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</a:t>
            </a:r>
            <a:r>
              <a:rPr lang="zh-CN" altLang="en-US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、如何观察什么来判断水吸收热量的多少？</a:t>
            </a:r>
            <a:endParaRPr lang="zh-CN" altLang="en-US"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、探究水吸收热量与质量的关系时，应控制哪些因素相同？</a:t>
            </a:r>
            <a:endParaRPr lang="zh-CN" altLang="en-US"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</a:t>
            </a:r>
            <a:r>
              <a:rPr lang="zh-CN" altLang="en-US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、同一杯水，若升高更高的温度时，需要加热更长的时间，说明了什么？</a:t>
            </a:r>
            <a:endParaRPr lang="zh-CN" altLang="en-US"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74259" b="9573"/>
          <a:stretch>
            <a:fillRect/>
          </a:stretch>
        </p:blipFill>
        <p:spPr>
          <a:xfrm>
            <a:off x="9297670" y="1773555"/>
            <a:ext cx="1833880" cy="3385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1865" y="872490"/>
            <a:ext cx="752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/>
              <a:t>如何比较两种燃料燃烧时的放热本领？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233" r="13300"/>
          <a:stretch>
            <a:fillRect/>
          </a:stretch>
        </p:blipFill>
        <p:spPr>
          <a:xfrm>
            <a:off x="7082155" y="3156585"/>
            <a:ext cx="3303270" cy="3191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10" y="3155950"/>
            <a:ext cx="3423285" cy="3192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1865" y="872490"/>
            <a:ext cx="10220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/>
              <a:t>热值：</a:t>
            </a:r>
            <a:r>
              <a:rPr lang="en-US" altLang="zh-CN" sz="3200" b="1"/>
              <a:t>1kg</a:t>
            </a:r>
            <a:r>
              <a:rPr lang="zh-CN" altLang="en-US" sz="3200" b="1"/>
              <a:t>的某种燃料完全燃烧时放出热量的多少</a:t>
            </a:r>
            <a:endParaRPr lang="zh-CN" altLang="en-US" sz="32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233" r="13300"/>
          <a:stretch>
            <a:fillRect/>
          </a:stretch>
        </p:blipFill>
        <p:spPr>
          <a:xfrm>
            <a:off x="7082155" y="3156585"/>
            <a:ext cx="3303270" cy="3191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10" y="3155950"/>
            <a:ext cx="3423285" cy="3192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1865" y="872490"/>
            <a:ext cx="10220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/>
              <a:t>热值</a:t>
            </a:r>
            <a:r>
              <a:rPr lang="zh-CN" sz="3200" b="1"/>
              <a:t>反映燃料在完全燃烧时的放热本领（能力）。</a:t>
            </a:r>
            <a:endParaRPr lang="zh-CN" sz="3200" b="1"/>
          </a:p>
          <a:p>
            <a:pPr>
              <a:lnSpc>
                <a:spcPct val="150000"/>
              </a:lnSpc>
            </a:pPr>
            <a:endParaRPr lang="zh-CN" sz="32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233" r="13300"/>
          <a:stretch>
            <a:fillRect/>
          </a:stretch>
        </p:blipFill>
        <p:spPr>
          <a:xfrm>
            <a:off x="7082155" y="3156585"/>
            <a:ext cx="3303270" cy="3191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10" y="3155950"/>
            <a:ext cx="3423285" cy="3192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WPS 演示</Application>
  <PresentationFormat>宽屏</PresentationFormat>
  <Paragraphs>65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隶书</vt:lpstr>
      <vt:lpstr>华文中宋</vt:lpstr>
      <vt:lpstr>方正粗黑宋简体</vt:lpstr>
      <vt:lpstr>Arial Unicode MS</vt:lpstr>
      <vt:lpstr>Calibri</vt:lpstr>
      <vt:lpstr>Office 主题​​</vt:lpstr>
      <vt:lpstr>Equation.KSEE3</vt:lpstr>
      <vt:lpstr>12.2 热量与热值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156</cp:revision>
  <dcterms:created xsi:type="dcterms:W3CDTF">2019-06-19T02:08:00Z</dcterms:created>
  <dcterms:modified xsi:type="dcterms:W3CDTF">2020-09-07T00:55:43Z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