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3"/>
    <p:sldId id="307" r:id="rId4"/>
    <p:sldId id="330" r:id="rId5"/>
    <p:sldId id="331" r:id="rId6"/>
    <p:sldId id="312" r:id="rId7"/>
    <p:sldId id="336" r:id="rId8"/>
    <p:sldId id="337" r:id="rId9"/>
    <p:sldId id="338" r:id="rId10"/>
    <p:sldId id="339" r:id="rId11"/>
    <p:sldId id="332" r:id="rId12"/>
    <p:sldId id="341" r:id="rId13"/>
    <p:sldId id="342" r:id="rId14"/>
    <p:sldId id="343" r:id="rId15"/>
    <p:sldId id="345" r:id="rId16"/>
    <p:sldId id="349" r:id="rId17"/>
    <p:sldId id="346" r:id="rId18"/>
    <p:sldId id="344" r:id="rId19"/>
    <p:sldId id="348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67A"/>
    <a:srgbClr val="F9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3" autoAdjust="0"/>
  </p:normalViewPr>
  <p:slideViewPr>
    <p:cSldViewPr>
      <p:cViewPr varScale="1">
        <p:scale>
          <a:sx n="84" d="100"/>
          <a:sy n="84" d="100"/>
        </p:scale>
        <p:origin x="-4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1D56-7574-46EA-851A-73F85527FF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67E8-EDFA-4CF4-9426-301EE7B232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C7F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323850" y="195263"/>
            <a:ext cx="6552406" cy="504279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2"/>
          </p:nvPr>
        </p:nvSpPr>
        <p:spPr>
          <a:xfrm>
            <a:off x="467544" y="1563639"/>
            <a:ext cx="5832648" cy="8640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81" y="4089965"/>
            <a:ext cx="1318717" cy="10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4787-EAF9-4BFA-A449-52542D550D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D9B2-057F-4838-8CAC-DDDE2390B7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3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1035050" y="906780"/>
            <a:ext cx="6280785" cy="15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11.2 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做功的快慢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sz="2400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214439" y="1607344"/>
            <a:ext cx="3000375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91815" y="2317750"/>
            <a:ext cx="5709285" cy="244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3280" y="596900"/>
            <a:ext cx="4314825" cy="41643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232410" y="597535"/>
            <a:ext cx="43040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实验：测量人爬楼的功率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410" y="1494790"/>
            <a:ext cx="1548130" cy="22453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原理：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器材：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表格设计：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表达式：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2410" y="597535"/>
            <a:ext cx="43040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练习：测量人跳绳的功率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410" y="1494790"/>
            <a:ext cx="1548130" cy="22453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原理：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器材：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表格设计：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表达式：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0120" y="1303020"/>
            <a:ext cx="3810000" cy="2537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2410" y="597535"/>
            <a:ext cx="87318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练习：若跳绳的人的质量是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50kg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，一分钟跳绳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140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次，每次跳起时，离地的高度为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5cm,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，则求该人跳绳的功率是多少？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555" y="2274570"/>
            <a:ext cx="3810000" cy="2537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43605" y="1889760"/>
            <a:ext cx="1681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公式变形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9410" y="1810385"/>
            <a:ext cx="8425180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一个重要推论：</a:t>
            </a:r>
            <a:r>
              <a:rPr lang="en-US" altLang="zh-CN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P=Fv</a:t>
            </a:r>
            <a:endParaRPr lang="en-US" altLang="zh-CN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endParaRPr lang="en-US" altLang="zh-CN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应用：解释汽车爬坡启动挂低速档（增大牵引力）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3740" y="485775"/>
            <a:ext cx="737679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例：物体在自由下落过程中运动速度会越来越快。一小球由A点自由下落，经过B、C两个位置，且AB＝BC，如图所示。小球重力在AB、BC段做功分别为W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、W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BC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，功率分别为P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、P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BC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，则(    )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＞W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BC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＜W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BC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＞P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BC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＜P</a:t>
            </a:r>
            <a:r>
              <a:rPr lang="zh-CN" altLang="en-US" sz="20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BC</a:t>
            </a:r>
            <a:endParaRPr lang="zh-CN" altLang="en-US" sz="2000" baseline="-25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2060" y="2261870"/>
            <a:ext cx="498475" cy="1744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6450" y="1963420"/>
            <a:ext cx="4152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9270" y="766445"/>
            <a:ext cx="82607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例：一辆汽车质量为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6t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，所受阻力为车重的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0.01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倍，汽车最大功率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3kW,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求汽车的最大速度？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64460" y="1850390"/>
            <a:ext cx="3929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公式变形后的比例计算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9270" y="766445"/>
            <a:ext cx="82607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例：一辆汽车质量为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6t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，所受阻力为车重的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0.01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倍，汽车最大功率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en-US"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3kW,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求汽车的最大速度？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5340" y="3870325"/>
            <a:ext cx="6280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人与起重机，哪个做功快？你是怎样比较出来的？</a:t>
            </a:r>
            <a:endParaRPr lang="zh-CN" altLang="en-US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1090" y="1113790"/>
            <a:ext cx="5709285" cy="2448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5340" y="3870325"/>
            <a:ext cx="7162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做一样多的功，比较所用时间。</a:t>
            </a:r>
            <a:endParaRPr lang="zh-CN" altLang="en-US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结论：做功相同，所用时间少的，做功快，起重机做功快。</a:t>
            </a:r>
            <a:endParaRPr lang="zh-CN" altLang="en-US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1090" y="1113790"/>
            <a:ext cx="5709285" cy="2448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5340" y="3870325"/>
            <a:ext cx="8026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做功的快慢与两个因素有关，即做功的多少</a:t>
            </a:r>
            <a:r>
              <a:rPr lang="en-US" altLang="zh-CN" b="1" i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</a:t>
            </a:r>
            <a:r>
              <a:rPr lang="zh-CN" altLang="en-US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，做功时间</a:t>
            </a:r>
            <a:r>
              <a:rPr lang="en-US" altLang="zh-CN" b="1" i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</a:t>
            </a:r>
            <a:r>
              <a:rPr lang="zh-CN" altLang="en-US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1090" y="1113790"/>
            <a:ext cx="5709285" cy="2448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825500" y="1239520"/>
            <a:ext cx="7649210" cy="25038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0" rIns="54000" bIns="54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7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比较做功快慢的方法（控制变量法）</a:t>
            </a:r>
            <a:r>
              <a:rPr altLang="zh-CN" sz="27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zh-CN" altLang="en-US" sz="27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、相同做功比时间，即，</a:t>
            </a:r>
            <a:r>
              <a:rPr lang="zh-CN" altLang="en-US" sz="2000" spc="150" dirty="0">
                <a:ln w="3175">
                  <a:noFill/>
                  <a:prstDash val="dash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做功相同，时间少的，做功快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altLang="zh-CN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、相同时间比做功，即，</a:t>
            </a:r>
            <a:r>
              <a:rPr lang="zh-CN" altLang="en-US" sz="2000" spc="150" dirty="0">
                <a:ln w="3175">
                  <a:noFill/>
                  <a:prstDash val="dash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时间相同，做功多的，做功快</a:t>
            </a:r>
            <a:r>
              <a:rPr lang="zh-CN" altLang="en-US" sz="2000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3730" y="854710"/>
            <a:ext cx="42691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练习：课本第</a:t>
            </a:r>
            <a:r>
              <a:rPr lang="en-US" altLang="zh-CN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页第</a:t>
            </a:r>
            <a:r>
              <a:rPr lang="en-US" altLang="zh-CN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题</a:t>
            </a:r>
            <a:endParaRPr lang="zh-CN" altLang="en-US" sz="28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729615" y="187960"/>
            <a:ext cx="7937500" cy="25038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0" rIns="54000" bIns="54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4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如果做功多少和做功时间都不相同，如何比较做功快慢？</a:t>
            </a:r>
            <a:endParaRPr lang="zh-CN" altLang="en-US" sz="24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9317" t="17467" r="8417" b="22289"/>
          <a:stretch>
            <a:fillRect/>
          </a:stretch>
        </p:blipFill>
        <p:spPr>
          <a:xfrm>
            <a:off x="2106930" y="2268220"/>
            <a:ext cx="4639310" cy="2548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336550" y="260350"/>
            <a:ext cx="8562975" cy="12839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0" rIns="54000" bIns="54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4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回忆：</a:t>
            </a:r>
            <a:r>
              <a:rPr lang="zh-CN" altLang="en-US" sz="2400" b="1" spc="15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对于路程和时间都不同的</a:t>
            </a:r>
            <a:r>
              <a:rPr lang="zh-CN" altLang="en-US" sz="24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赛车与火车，</a:t>
            </a:r>
            <a:r>
              <a:rPr lang="zh-CN" altLang="en-US" sz="2400" b="1" spc="15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如何比较快慢</a:t>
            </a:r>
            <a:r>
              <a:rPr lang="zh-CN" altLang="en-US" sz="24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24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24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通过求出速度的大小来比较</a:t>
            </a:r>
            <a:endParaRPr lang="zh-CN" altLang="en-US" sz="24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4577" name="Picture 6" descr="拉力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1952308"/>
            <a:ext cx="3916362" cy="267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7" descr="电力机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93" y="1879283"/>
            <a:ext cx="3781425" cy="26749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729615" y="187960"/>
            <a:ext cx="7937500" cy="25038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0" rIns="54000" bIns="54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3C3C4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类似的，通过求出</a:t>
            </a: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做功的多少与做功时间的比值</a:t>
            </a: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，也可判断做功的快慢。</a:t>
            </a:r>
            <a:endParaRPr lang="zh-CN" altLang="en-US" sz="20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这个比值叫功率，符号</a:t>
            </a:r>
            <a:r>
              <a:rPr altLang="zh-CN" sz="20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。功率大小是用来表示</a:t>
            </a: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做功快慢</a:t>
            </a:r>
            <a:r>
              <a:rPr lang="zh-CN" altLang="en-US" sz="2000" b="1" spc="150" dirty="0">
                <a:ln w="3175">
                  <a:noFill/>
                  <a:prstDash val="dash"/>
                </a:ln>
                <a:solidFill>
                  <a:srgbClr val="3C3C41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，能反映机械的一种性能。</a:t>
            </a:r>
            <a:endParaRPr lang="zh-CN" altLang="en-US" sz="2000" b="1" spc="150" dirty="0">
              <a:ln w="3175">
                <a:noFill/>
                <a:prstDash val="dash"/>
              </a:ln>
              <a:solidFill>
                <a:srgbClr val="3C3C41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9317" t="17467" r="8417" b="22289"/>
          <a:stretch>
            <a:fillRect/>
          </a:stretch>
        </p:blipFill>
        <p:spPr>
          <a:xfrm>
            <a:off x="2106930" y="2268220"/>
            <a:ext cx="4639310" cy="2548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120,&quot;width&quot;:7275}"/>
</p:tagLst>
</file>

<file path=ppt/tags/tag10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1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2_1*f*1"/>
  <p:tag name="KSO_WM_TEMPLATE_CATEGORY" val="diagram"/>
  <p:tag name="KSO_WM_TEMPLATE_INDEX" val="20200472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32"/>
</p:tagLst>
</file>

<file path=ppt/tags/tag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2_1*f*1"/>
  <p:tag name="KSO_WM_TEMPLATE_CATEGORY" val="diagram"/>
  <p:tag name="KSO_WM_TEMPLATE_INDEX" val="20200472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32"/>
</p:tagLst>
</file>

<file path=ppt/tags/tag1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2_1*f*1"/>
  <p:tag name="KSO_WM_TEMPLATE_CATEGORY" val="diagram"/>
  <p:tag name="KSO_WM_TEMPLATE_INDEX" val="20200472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32"/>
</p:tagLst>
</file>

<file path=ppt/tags/tag1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1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2.xml><?xml version="1.0" encoding="utf-8"?>
<p:tagLst xmlns:p="http://schemas.openxmlformats.org/presentationml/2006/main">
  <p:tag name="KSO_WM_UNIT_PLACING_PICTURE_USER_VIEWPORT" val="{&quot;height&quot;:3120,&quot;width&quot;:7275}"/>
</p:tagLst>
</file>

<file path=ppt/tags/tag20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2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2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2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24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2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4.xml><?xml version="1.0" encoding="utf-8"?>
<p:tagLst xmlns:p="http://schemas.openxmlformats.org/presentationml/2006/main">
  <p:tag name="KSO_WM_UNIT_PLACING_PICTURE_USER_VIEWPORT" val="{&quot;height&quot;:3120,&quot;width&quot;:7275}"/>
</p:tagLst>
</file>

<file path=ppt/tags/tag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6.xml><?xml version="1.0" encoding="utf-8"?>
<p:tagLst xmlns:p="http://schemas.openxmlformats.org/presentationml/2006/main">
  <p:tag name="KSO_WM_UNIT_PLACING_PICTURE_USER_VIEWPORT" val="{&quot;height&quot;:3120,&quot;width&quot;:7275}"/>
</p:tagLst>
</file>

<file path=ppt/tags/tag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2"/>
</p:tagLst>
</file>

<file path=ppt/tags/tag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2_1*f*1"/>
  <p:tag name="KSO_WM_TEMPLATE_CATEGORY" val="diagram"/>
  <p:tag name="KSO_WM_TEMPLATE_INDEX" val="2020047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3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WPS 演示</Application>
  <PresentationFormat>全屏显示(16:9)</PresentationFormat>
  <Paragraphs>74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Segoe UI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xiongsongyan</cp:lastModifiedBy>
  <cp:revision>43</cp:revision>
  <dcterms:created xsi:type="dcterms:W3CDTF">2015-06-30T07:59:00Z</dcterms:created>
  <dcterms:modified xsi:type="dcterms:W3CDTF">2020-07-15T06:26:06Z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